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70" r:id="rId7"/>
    <p:sldId id="271" r:id="rId8"/>
    <p:sldId id="262" r:id="rId9"/>
    <p:sldId id="267" r:id="rId10"/>
    <p:sldId id="264" r:id="rId11"/>
    <p:sldId id="272" r:id="rId12"/>
    <p:sldId id="268" r:id="rId13"/>
    <p:sldId id="269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64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2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93AC-C9BD-4719-8243-D6AF374281CF}" type="datetimeFigureOut">
              <a:rPr lang="it-IT" smtClean="0"/>
              <a:pPr/>
              <a:t>31/07/2013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8683-3634-4EEB-96A6-417C5843888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93AC-C9BD-4719-8243-D6AF374281CF}" type="datetimeFigureOut">
              <a:rPr lang="it-IT" smtClean="0"/>
              <a:pPr/>
              <a:t>31/07/2013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8683-3634-4EEB-96A6-417C5843888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93AC-C9BD-4719-8243-D6AF374281CF}" type="datetimeFigureOut">
              <a:rPr lang="it-IT" smtClean="0"/>
              <a:pPr/>
              <a:t>31/07/2013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8683-3634-4EEB-96A6-417C5843888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93AC-C9BD-4719-8243-D6AF374281CF}" type="datetimeFigureOut">
              <a:rPr lang="it-IT" smtClean="0"/>
              <a:pPr/>
              <a:t>31/07/2013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8683-3634-4EEB-96A6-417C5843888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93AC-C9BD-4719-8243-D6AF374281CF}" type="datetimeFigureOut">
              <a:rPr lang="it-IT" smtClean="0"/>
              <a:pPr/>
              <a:t>31/07/2013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8683-3634-4EEB-96A6-417C5843888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93AC-C9BD-4719-8243-D6AF374281CF}" type="datetimeFigureOut">
              <a:rPr lang="it-IT" smtClean="0"/>
              <a:pPr/>
              <a:t>31/07/2013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8683-3634-4EEB-96A6-417C5843888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93AC-C9BD-4719-8243-D6AF374281CF}" type="datetimeFigureOut">
              <a:rPr lang="it-IT" smtClean="0"/>
              <a:pPr/>
              <a:t>31/07/2013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8683-3634-4EEB-96A6-417C5843888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93AC-C9BD-4719-8243-D6AF374281CF}" type="datetimeFigureOut">
              <a:rPr lang="it-IT" smtClean="0"/>
              <a:pPr/>
              <a:t>31/07/2013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8683-3634-4EEB-96A6-417C5843888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93AC-C9BD-4719-8243-D6AF374281CF}" type="datetimeFigureOut">
              <a:rPr lang="it-IT" smtClean="0"/>
              <a:pPr/>
              <a:t>31/07/2013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8683-3634-4EEB-96A6-417C5843888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93AC-C9BD-4719-8243-D6AF374281CF}" type="datetimeFigureOut">
              <a:rPr lang="it-IT" smtClean="0"/>
              <a:pPr/>
              <a:t>31/07/2013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8683-3634-4EEB-96A6-417C5843888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93AC-C9BD-4719-8243-D6AF374281CF}" type="datetimeFigureOut">
              <a:rPr lang="it-IT" smtClean="0"/>
              <a:pPr/>
              <a:t>31/07/2013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8683-3634-4EEB-96A6-417C5843888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793AC-C9BD-4719-8243-D6AF374281CF}" type="datetimeFigureOut">
              <a:rPr lang="it-IT" smtClean="0"/>
              <a:pPr/>
              <a:t>31/07/2013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48683-3634-4EEB-96A6-417C5843888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5.xml"/><Relationship Id="rId6" Type="http://schemas.openxmlformats.org/officeDocument/2006/relationships/slide" Target="slide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ucia\Desktop\Converted_Films\ANiMALi%20DEL%20BOSCO%20-%20MAMMiFERi%20-%20iSTRiCE%2001%20(Histrix%20cristata)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440159"/>
          </a:xfrm>
        </p:spPr>
        <p:txBody>
          <a:bodyPr>
            <a:noAutofit/>
          </a:bodyPr>
          <a:lstStyle/>
          <a:p>
            <a:r>
              <a:rPr lang="it-IT" sz="3200" dirty="0" smtClean="0"/>
              <a:t>Istituto Comprensivo San Cesareo</a:t>
            </a:r>
            <a:br>
              <a:rPr lang="it-IT" sz="3200" dirty="0" smtClean="0"/>
            </a:br>
            <a:r>
              <a:rPr lang="it-IT" sz="3200" dirty="0" smtClean="0"/>
              <a:t>Scuola Primaria</a:t>
            </a:r>
            <a:br>
              <a:rPr lang="it-IT" sz="3200" dirty="0" smtClean="0"/>
            </a:br>
            <a:endParaRPr lang="it-IT" sz="3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1700808"/>
            <a:ext cx="6400800" cy="1152128"/>
          </a:xfrm>
        </p:spPr>
        <p:txBody>
          <a:bodyPr>
            <a:noAutofit/>
          </a:bodyPr>
          <a:lstStyle/>
          <a:p>
            <a:r>
              <a:rPr lang="it-IT" dirty="0" smtClean="0">
                <a:solidFill>
                  <a:srgbClr val="0070C0"/>
                </a:solidFill>
                <a:latin typeface="Bauhaus 93" pitchFamily="82" charset="0"/>
                <a:cs typeface="Aharoni" pitchFamily="2" charset="-79"/>
              </a:rPr>
              <a:t>Laboratorio:</a:t>
            </a:r>
          </a:p>
          <a:p>
            <a:r>
              <a:rPr lang="it-IT" dirty="0" smtClean="0">
                <a:solidFill>
                  <a:srgbClr val="0070C0"/>
                </a:solidFill>
                <a:latin typeface="Bauhaus 93" pitchFamily="82" charset="0"/>
              </a:rPr>
              <a:t>“Io scopro, esploro … e rispetto”</a:t>
            </a:r>
          </a:p>
          <a:p>
            <a:endParaRPr lang="it-IT" dirty="0" smtClean="0">
              <a:solidFill>
                <a:srgbClr val="0070C0"/>
              </a:solidFill>
              <a:latin typeface="Bauhaus 93" pitchFamily="82" charset="0"/>
              <a:cs typeface="Aharoni" pitchFamily="2" charset="-79"/>
            </a:endParaRPr>
          </a:p>
          <a:p>
            <a:endParaRPr lang="it-IT" dirty="0" smtClean="0">
              <a:solidFill>
                <a:srgbClr val="0070C0"/>
              </a:solidFill>
              <a:latin typeface="Bauhaus 93" pitchFamily="82" charset="0"/>
              <a:cs typeface="Aharoni" pitchFamily="2" charset="-79"/>
            </a:endParaRPr>
          </a:p>
          <a:p>
            <a:endParaRPr lang="it-I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it-IT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it-IT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Classe III D</a:t>
            </a:r>
          </a:p>
          <a:p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A.S.  2010/11</a:t>
            </a:r>
          </a:p>
        </p:txBody>
      </p:sp>
      <p:pic>
        <p:nvPicPr>
          <p:cNvPr id="13314" name="Picture 2" descr="http://goodmorningumbria.files.wordpress.com/2010/05/bos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852936"/>
            <a:ext cx="5832648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95536" y="1556792"/>
            <a:ext cx="4258816" cy="452596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sz="4000" dirty="0" smtClean="0">
                <a:latin typeface="Chiller" pitchFamily="82" charset="0"/>
                <a:cs typeface="Arabic Typesetting" pitchFamily="66" charset="-78"/>
              </a:rPr>
              <a:t>In autunno nel bosco si possono trovare i funghi: non tutti si possono mangiare!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4000" dirty="0" smtClean="0">
                <a:latin typeface="Chiller" pitchFamily="82" charset="0"/>
                <a:cs typeface="Arabic Typesetting" pitchFamily="66" charset="-78"/>
              </a:rPr>
              <a:t>I funghi vanno trasportati in un cestino, così  le spore  possono uscire  e  cadere a terra.    </a:t>
            </a:r>
            <a:endParaRPr lang="it-IT" sz="4000" dirty="0">
              <a:latin typeface="Chiller" pitchFamily="82" charset="0"/>
              <a:cs typeface="Arabic Typesetting" pitchFamily="66" charset="-78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259632" y="404664"/>
            <a:ext cx="5688632" cy="1076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rtl="0"/>
            <a:r>
              <a:rPr lang="it-IT" sz="60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/>
                <a:latin typeface="Cooper Black"/>
              </a:rPr>
              <a:t>Il fungo</a:t>
            </a:r>
            <a:endParaRPr lang="it-IT" sz="60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effectLst/>
              <a:latin typeface="Cooper Black"/>
            </a:endParaRPr>
          </a:p>
        </p:txBody>
      </p:sp>
      <p:pic>
        <p:nvPicPr>
          <p:cNvPr id="3" name="Picture 3" descr="F:\Fung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432048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ucia\Pictures\images[3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3672408" cy="3240360"/>
          </a:xfrm>
          <a:prstGeom prst="rect">
            <a:avLst/>
          </a:prstGeom>
          <a:noFill/>
        </p:spPr>
      </p:pic>
      <p:pic>
        <p:nvPicPr>
          <p:cNvPr id="6" name="Picture 1" descr="F:\imagesCAS92HW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212976"/>
            <a:ext cx="3384376" cy="3240360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467544" y="1412776"/>
            <a:ext cx="3419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Gill Sans MT Pro ExtraBold" pitchFamily="34" charset="0"/>
                <a:cs typeface="Aharoni" pitchFamily="2" charset="-79"/>
              </a:rPr>
              <a:t>Un  fungo commestibile molto pregiato è il “</a:t>
            </a:r>
            <a:r>
              <a:rPr lang="it-IT" dirty="0" err="1" smtClean="0">
                <a:latin typeface="Gill Sans MT Pro ExtraBold" pitchFamily="34" charset="0"/>
                <a:cs typeface="Aharoni" pitchFamily="2" charset="-79"/>
              </a:rPr>
              <a:t>boletus</a:t>
            </a:r>
            <a:r>
              <a:rPr lang="it-IT" dirty="0" smtClean="0">
                <a:latin typeface="Gill Sans MT Pro ExtraBold" pitchFamily="34" charset="0"/>
                <a:cs typeface="Aharoni" pitchFamily="2" charset="-79"/>
              </a:rPr>
              <a:t> </a:t>
            </a:r>
            <a:r>
              <a:rPr lang="it-IT" dirty="0" err="1" smtClean="0">
                <a:latin typeface="Gill Sans MT Pro ExtraBold" pitchFamily="34" charset="0"/>
                <a:cs typeface="Aharoni" pitchFamily="2" charset="-79"/>
              </a:rPr>
              <a:t>edulis</a:t>
            </a:r>
            <a:r>
              <a:rPr lang="it-IT" dirty="0" smtClean="0">
                <a:latin typeface="Gill Sans MT Pro ExtraBold" pitchFamily="34" charset="0"/>
                <a:cs typeface="Aharoni" pitchFamily="2" charset="-79"/>
              </a:rPr>
              <a:t>” (il Porcino) dal cappello marrone scuro e il gambo bianco.</a:t>
            </a:r>
          </a:p>
          <a:p>
            <a:endParaRPr lang="it-IT" dirty="0" smtClean="0">
              <a:latin typeface="Gill Sans MT Pro ExtraBold" pitchFamily="34" charset="0"/>
              <a:cs typeface="Aharoni" pitchFamily="2" charset="-79"/>
            </a:endParaRP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220072" y="1340768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Britannic Bold" pitchFamily="34" charset="0"/>
                <a:cs typeface="Aharoni" pitchFamily="2" charset="-79"/>
              </a:rPr>
              <a:t>Tra i  funghi più velenosi c’è “l Amanita </a:t>
            </a:r>
            <a:r>
              <a:rPr lang="it-IT" dirty="0" err="1" smtClean="0">
                <a:latin typeface="Britannic Bold" pitchFamily="34" charset="0"/>
                <a:cs typeface="Aharoni" pitchFamily="2" charset="-79"/>
              </a:rPr>
              <a:t>muscaria</a:t>
            </a:r>
            <a:r>
              <a:rPr lang="it-IT" dirty="0" smtClean="0">
                <a:latin typeface="Britannic Bold" pitchFamily="34" charset="0"/>
                <a:cs typeface="Aharoni" pitchFamily="2" charset="-79"/>
              </a:rPr>
              <a:t>”, bella e cattiva: è il fungo delle fiabe e degli gnomi, dal capello rosso con i puntini bianchi.</a:t>
            </a:r>
            <a:endParaRPr lang="it-IT" dirty="0"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115616" y="116632"/>
            <a:ext cx="6912768" cy="11441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84"/>
              </a:avLst>
            </a:prstTxWarp>
          </a:bodyPr>
          <a:lstStyle/>
          <a:p>
            <a:pPr algn="ctr" rtl="0"/>
            <a:r>
              <a:rPr lang="it-IT" sz="40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entury"/>
              </a:rPr>
              <a:t>Tanti tipi di funghi</a:t>
            </a:r>
            <a:endParaRPr lang="it-IT" sz="40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it-IT" sz="14400" dirty="0" smtClean="0">
                <a:latin typeface="Algerian" pitchFamily="82" charset="0"/>
              </a:rPr>
              <a:t>IL BOSCO</a:t>
            </a:r>
          </a:p>
          <a:p>
            <a:pPr marL="0" indent="0">
              <a:buNone/>
            </a:pPr>
            <a:r>
              <a:rPr lang="it-IT" sz="11200" dirty="0" smtClean="0">
                <a:latin typeface="Blackadder ITC" pitchFamily="82" charset="0"/>
              </a:rPr>
              <a:t>Il bosco sembra un paesaggio incantato</a:t>
            </a:r>
          </a:p>
          <a:p>
            <a:pPr marL="0" indent="0">
              <a:buNone/>
            </a:pPr>
            <a:r>
              <a:rPr lang="it-IT" sz="11200" dirty="0" smtClean="0">
                <a:latin typeface="Blackadder ITC" pitchFamily="82" charset="0"/>
              </a:rPr>
              <a:t> dai fiori colorati  e profumati …. </a:t>
            </a:r>
          </a:p>
          <a:p>
            <a:pPr marL="0" indent="0">
              <a:buNone/>
            </a:pPr>
            <a:r>
              <a:rPr lang="it-IT" sz="11200" dirty="0" smtClean="0">
                <a:latin typeface="Blackadder ITC" pitchFamily="82" charset="0"/>
              </a:rPr>
              <a:t>Alberi alti e maestosi ospitano gli animali gioiosi …  </a:t>
            </a:r>
          </a:p>
          <a:p>
            <a:pPr marL="0" indent="0">
              <a:buNone/>
            </a:pPr>
            <a:r>
              <a:rPr lang="it-IT" sz="11200" dirty="0" smtClean="0">
                <a:latin typeface="Blackadder ITC" pitchFamily="82" charset="0"/>
              </a:rPr>
              <a:t>Ghiande e castagne in quantità </a:t>
            </a:r>
          </a:p>
          <a:p>
            <a:pPr marL="0" indent="0">
              <a:buNone/>
            </a:pPr>
            <a:r>
              <a:rPr lang="it-IT" sz="11200" dirty="0" smtClean="0">
                <a:latin typeface="Blackadder ITC" pitchFamily="82" charset="0"/>
              </a:rPr>
              <a:t>per  gli animaletti sono una bontà !</a:t>
            </a:r>
          </a:p>
          <a:p>
            <a:pPr>
              <a:buNone/>
            </a:pPr>
            <a:r>
              <a:rPr lang="it-IT" sz="11200" dirty="0" smtClean="0">
                <a:latin typeface="Blackadder ITC" pitchFamily="82" charset="0"/>
              </a:rPr>
              <a:t>Ci sono funghi gustosi </a:t>
            </a:r>
          </a:p>
          <a:p>
            <a:pPr>
              <a:buNone/>
            </a:pPr>
            <a:r>
              <a:rPr lang="it-IT" sz="11200" dirty="0" smtClean="0">
                <a:latin typeface="Blackadder ITC" pitchFamily="82" charset="0"/>
              </a:rPr>
              <a:t>ma attenti  a  quelli velenosi …</a:t>
            </a:r>
          </a:p>
          <a:p>
            <a:pPr>
              <a:buNone/>
            </a:pPr>
            <a:r>
              <a:rPr lang="it-IT" sz="11200" dirty="0" smtClean="0">
                <a:latin typeface="Blackadder ITC" pitchFamily="82" charset="0"/>
              </a:rPr>
              <a:t>Cantano allegri  uccellini </a:t>
            </a:r>
          </a:p>
          <a:p>
            <a:pPr>
              <a:buNone/>
            </a:pPr>
            <a:r>
              <a:rPr lang="it-IT" sz="11200" dirty="0" smtClean="0">
                <a:latin typeface="Blackadder ITC" pitchFamily="82" charset="0"/>
              </a:rPr>
              <a:t>Saltano veloci  </a:t>
            </a:r>
            <a:r>
              <a:rPr lang="it-IT" sz="11200" dirty="0" err="1" smtClean="0">
                <a:latin typeface="Blackadder ITC" pitchFamily="82" charset="0"/>
              </a:rPr>
              <a:t>scoiattolini…</a:t>
            </a:r>
            <a:endParaRPr lang="it-IT" sz="11200" dirty="0" smtClean="0">
              <a:latin typeface="Blackadder ITC" pitchFamily="82" charset="0"/>
            </a:endParaRPr>
          </a:p>
          <a:p>
            <a:pPr>
              <a:buNone/>
            </a:pPr>
            <a:r>
              <a:rPr lang="it-IT" sz="11200" dirty="0" smtClean="0">
                <a:latin typeface="Blackadder ITC" pitchFamily="82" charset="0"/>
              </a:rPr>
              <a:t>Se al bosco vuoi bene anche tu </a:t>
            </a:r>
          </a:p>
          <a:p>
            <a:pPr>
              <a:buNone/>
            </a:pPr>
            <a:r>
              <a:rPr lang="it-IT" sz="11200" dirty="0" smtClean="0">
                <a:latin typeface="Blackadder ITC" pitchFamily="82" charset="0"/>
              </a:rPr>
              <a:t>Rispettalo un po’ di più.</a:t>
            </a:r>
          </a:p>
          <a:p>
            <a:pPr>
              <a:buNone/>
            </a:pPr>
            <a:r>
              <a:rPr lang="it-IT" sz="11200" dirty="0" smtClean="0">
                <a:latin typeface="Blackadder ITC" pitchFamily="82" charset="0"/>
              </a:rPr>
              <a:t> </a:t>
            </a:r>
            <a:endParaRPr lang="it-IT" sz="11200" dirty="0">
              <a:latin typeface="Blackadder ITC" pitchFamily="82" charset="0"/>
            </a:endParaRPr>
          </a:p>
        </p:txBody>
      </p:sp>
      <p:sp>
        <p:nvSpPr>
          <p:cNvPr id="2050" name="WordArt 2" descr="Carta"/>
          <p:cNvSpPr>
            <a:spLocks noChangeArrowheads="1" noChangeShapeType="1" noTextEdit="1"/>
          </p:cNvSpPr>
          <p:nvPr/>
        </p:nvSpPr>
        <p:spPr bwMode="auto">
          <a:xfrm>
            <a:off x="1619672" y="260648"/>
            <a:ext cx="5162550" cy="122413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2409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 rtl="0"/>
            <a:r>
              <a:rPr lang="it-IT" sz="3600" kern="10" spc="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/>
                <a:latin typeface="Arial Black"/>
              </a:rPr>
              <a:t>Poesia</a:t>
            </a:r>
            <a:endParaRPr lang="it-IT" sz="3600" kern="10" spc="0" dirty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3000" dirty="0" smtClean="0">
                <a:solidFill>
                  <a:srgbClr val="7030A0"/>
                </a:solidFill>
                <a:latin typeface="Snap ITC" pitchFamily="82" charset="0"/>
              </a:rPr>
              <a:t>Se vuoi diventare un amico del bosco, ecco qualche regola da osservare …</a:t>
            </a:r>
          </a:p>
          <a:p>
            <a:pPr>
              <a:buNone/>
            </a:pPr>
            <a:endParaRPr lang="it-IT" sz="2000" dirty="0">
              <a:latin typeface="Snap ITC" pitchFamily="82" charset="0"/>
            </a:endParaRPr>
          </a:p>
          <a:p>
            <a:pPr marL="0" indent="0">
              <a:buNone/>
            </a:pPr>
            <a:r>
              <a:rPr lang="it-IT" sz="2000" dirty="0" smtClean="0">
                <a:latin typeface="Snap ITC" pitchFamily="82" charset="0"/>
              </a:rPr>
              <a:t>Non si devono buttare i mozziconi di sigaretta perché potrebbero prendere fuoco gli alberi.</a:t>
            </a:r>
          </a:p>
          <a:p>
            <a:pPr>
              <a:buNone/>
            </a:pPr>
            <a:endParaRPr lang="it-IT" sz="2000" dirty="0" smtClean="0">
              <a:latin typeface="Snap ITC" pitchFamily="82" charset="0"/>
            </a:endParaRPr>
          </a:p>
          <a:p>
            <a:pPr marL="0" indent="0">
              <a:buNone/>
            </a:pPr>
            <a:r>
              <a:rPr lang="it-IT" sz="2000" dirty="0" smtClean="0">
                <a:latin typeface="Snap ITC" pitchFamily="82" charset="0"/>
              </a:rPr>
              <a:t>Se fai un pic-nic nel bosco, non gettare i rifiuti per terra!</a:t>
            </a:r>
          </a:p>
          <a:p>
            <a:pPr marL="0" indent="0">
              <a:buNone/>
            </a:pPr>
            <a:endParaRPr lang="it-IT" sz="2000" dirty="0" smtClean="0">
              <a:latin typeface="Snap ITC" pitchFamily="82" charset="0"/>
            </a:endParaRPr>
          </a:p>
          <a:p>
            <a:pPr marL="0" indent="0">
              <a:buNone/>
            </a:pPr>
            <a:r>
              <a:rPr lang="it-IT" sz="2000" dirty="0" smtClean="0">
                <a:latin typeface="Snap ITC" pitchFamily="82" charset="0"/>
              </a:rPr>
              <a:t>Non calpestare le piantine: qualcuna diventerà un bellissimo albero … </a:t>
            </a:r>
          </a:p>
          <a:p>
            <a:pPr marL="0" indent="0">
              <a:buNone/>
            </a:pPr>
            <a:endParaRPr lang="it-IT" sz="2000" dirty="0" smtClean="0">
              <a:latin typeface="Snap ITC" pitchFamily="82" charset="0"/>
            </a:endParaRPr>
          </a:p>
          <a:p>
            <a:pPr marL="0" indent="0">
              <a:buNone/>
            </a:pPr>
            <a:r>
              <a:rPr lang="it-IT" sz="2000" dirty="0" smtClean="0">
                <a:latin typeface="Snap ITC" pitchFamily="82" charset="0"/>
              </a:rPr>
              <a:t>Non raccogliere i  fiori!</a:t>
            </a:r>
          </a:p>
          <a:p>
            <a:pPr marL="0" indent="0">
              <a:buNone/>
            </a:pPr>
            <a:endParaRPr lang="it-IT" sz="2000" dirty="0" smtClean="0">
              <a:latin typeface="Snap ITC" pitchFamily="82" charset="0"/>
            </a:endParaRPr>
          </a:p>
          <a:p>
            <a:pPr marL="0" indent="0">
              <a:buNone/>
            </a:pPr>
            <a:r>
              <a:rPr lang="it-IT" sz="2000" dirty="0" smtClean="0">
                <a:latin typeface="Snap ITC" pitchFamily="82" charset="0"/>
              </a:rPr>
              <a:t>Non abbandonare i vetri!</a:t>
            </a:r>
          </a:p>
          <a:p>
            <a:pPr marL="0" indent="0">
              <a:buNone/>
            </a:pPr>
            <a:endParaRPr lang="it-IT" sz="2000" dirty="0" smtClean="0"/>
          </a:p>
          <a:p>
            <a:pPr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331640" y="260648"/>
            <a:ext cx="7200800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kern="10" spc="0" smtClean="0">
                <a:ln w="1270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Proteggiamo il bosco</a:t>
            </a:r>
            <a:endParaRPr lang="it-IT" sz="3600" kern="10" spc="0">
              <a:ln w="12700">
                <a:solidFill>
                  <a:srgbClr val="00B050"/>
                </a:solidFill>
                <a:round/>
                <a:headEnd/>
                <a:tailEnd/>
              </a:ln>
              <a:solidFill>
                <a:srgbClr val="00B05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l bos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9344" y="1673424"/>
            <a:ext cx="5904656" cy="5184576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628800"/>
            <a:ext cx="2664296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b="1" dirty="0">
                <a:latin typeface="Arial" pitchFamily="34" charset="0"/>
                <a:cs typeface="Arial" pitchFamily="34" charset="0"/>
              </a:rPr>
              <a:t>Cos’è un BOSCO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r>
              <a:rPr lang="it-IT" sz="2000" dirty="0" smtClean="0">
                <a:latin typeface="Adobe Garamond Pro Bold" pitchFamily="18" charset="0"/>
                <a:cs typeface="Arial" pitchFamily="34" charset="0"/>
              </a:rPr>
              <a:t>Un </a:t>
            </a:r>
            <a:r>
              <a:rPr lang="it-IT" sz="2000" dirty="0">
                <a:latin typeface="Adobe Garamond Pro Bold" pitchFamily="18" charset="0"/>
                <a:cs typeface="Arial" pitchFamily="34" charset="0"/>
              </a:rPr>
              <a:t>bosco è un’estensione di terreno coperta da alberi ed </a:t>
            </a:r>
            <a:r>
              <a:rPr lang="it-IT" sz="2000" dirty="0" smtClean="0">
                <a:latin typeface="Adobe Garamond Pro Bold" pitchFamily="18" charset="0"/>
                <a:cs typeface="Arial" pitchFamily="34" charset="0"/>
              </a:rPr>
              <a:t>arbusti selvatici</a:t>
            </a:r>
            <a:r>
              <a:rPr lang="it-IT" sz="2000" dirty="0">
                <a:latin typeface="Adobe Garamond Pro Bold" pitchFamily="18" charset="0"/>
                <a:cs typeface="Arial" pitchFamily="34" charset="0"/>
              </a:rPr>
              <a:t>. Non solo, è un sistema di relazioni fra animali </a:t>
            </a:r>
            <a:r>
              <a:rPr lang="it-IT" sz="2000" dirty="0" smtClean="0">
                <a:latin typeface="Adobe Garamond Pro Bold" pitchFamily="18" charset="0"/>
                <a:cs typeface="Arial" pitchFamily="34" charset="0"/>
              </a:rPr>
              <a:t>e vegetazione</a:t>
            </a:r>
            <a:r>
              <a:rPr lang="it-IT" sz="2000" dirty="0">
                <a:latin typeface="Adobe Garamond Pro Bold" pitchFamily="18" charset="0"/>
                <a:cs typeface="Arial" pitchFamily="34" charset="0"/>
              </a:rPr>
              <a:t>, che ha la grandiosa capacità di prendere l’ energia </a:t>
            </a:r>
            <a:r>
              <a:rPr lang="it-IT" sz="2000" dirty="0" smtClean="0">
                <a:latin typeface="Adobe Garamond Pro Bold" pitchFamily="18" charset="0"/>
                <a:cs typeface="Arial" pitchFamily="34" charset="0"/>
              </a:rPr>
              <a:t>dal sole </a:t>
            </a:r>
            <a:r>
              <a:rPr lang="it-IT" sz="2000" dirty="0">
                <a:latin typeface="Adobe Garamond Pro Bold" pitchFamily="18" charset="0"/>
                <a:cs typeface="Arial" pitchFamily="34" charset="0"/>
              </a:rPr>
              <a:t>e gli elementi semplici presenti nell’ aria e nel terreno </a:t>
            </a:r>
            <a:r>
              <a:rPr lang="it-IT" sz="2000" dirty="0" smtClean="0">
                <a:latin typeface="Adobe Garamond Pro Bold" pitchFamily="18" charset="0"/>
                <a:cs typeface="Arial" pitchFamily="34" charset="0"/>
              </a:rPr>
              <a:t>per fornirci </a:t>
            </a:r>
            <a:r>
              <a:rPr lang="it-IT" sz="2000" dirty="0">
                <a:latin typeface="Adobe Garamond Pro Bold" pitchFamily="18" charset="0"/>
                <a:cs typeface="Arial" pitchFamily="34" charset="0"/>
              </a:rPr>
              <a:t>l’ ossigeno che respiriamo e il cibo di cui ci nutriamo!</a:t>
            </a: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979712" y="188640"/>
            <a:ext cx="4448175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6600" kern="10" spc="0" smtClean="0">
                <a:ln w="12700">
                  <a:solidFill>
                    <a:srgbClr val="33CC3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Il  BOSCO</a:t>
            </a:r>
            <a:endParaRPr lang="it-IT" sz="6600" kern="10" spc="0">
              <a:ln w="12700">
                <a:solidFill>
                  <a:srgbClr val="33CC33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66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it-IT" b="1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66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it-IT" dirty="0"/>
          </a:p>
        </p:txBody>
      </p:sp>
      <p:pic>
        <p:nvPicPr>
          <p:cNvPr id="5" name="Segnaposto contenuto 4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784976" cy="5805264"/>
          </a:xfrm>
          <a:ln w="76200">
            <a:solidFill>
              <a:srgbClr val="00B050"/>
            </a:solidFill>
          </a:ln>
        </p:spPr>
      </p:pic>
      <p:sp>
        <p:nvSpPr>
          <p:cNvPr id="6" name="Filmato 5">
            <a:hlinkClick r:id="" action="ppaction://hlinkshowjump?jump=nextslide" highlightClick="1"/>
          </p:cNvPr>
          <p:cNvSpPr/>
          <p:nvPr/>
        </p:nvSpPr>
        <p:spPr>
          <a:xfrm>
            <a:off x="683568" y="6021288"/>
            <a:ext cx="1368152" cy="64807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le parti dell'albe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556792"/>
            <a:ext cx="3960440" cy="4896544"/>
          </a:xfrm>
          <a:ln w="57150">
            <a:solidFill>
              <a:srgbClr val="00B050"/>
            </a:solidFill>
          </a:ln>
        </p:spPr>
      </p:pic>
      <p:sp>
        <p:nvSpPr>
          <p:cNvPr id="16" name="CasellaDiTesto 15"/>
          <p:cNvSpPr txBox="1"/>
          <p:nvPr/>
        </p:nvSpPr>
        <p:spPr>
          <a:xfrm>
            <a:off x="395536" y="1556793"/>
            <a:ext cx="396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La chioma </a:t>
            </a:r>
            <a:r>
              <a:rPr lang="it-IT" dirty="0" smtClean="0">
                <a:ea typeface="Calibri" pitchFamily="34" charset="0"/>
                <a:cs typeface="Arial" pitchFamily="34" charset="0"/>
              </a:rPr>
              <a:t>è</a:t>
            </a: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formata da: rami, foglie, fiori o frutti in stagioni diverse.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 fiori </a:t>
            </a: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si trasformano in </a:t>
            </a:r>
            <a:r>
              <a:rPr lang="it-IT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frutti</a:t>
            </a: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Nei </a:t>
            </a:r>
            <a:r>
              <a:rPr lang="it-IT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frutti </a:t>
            </a: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ci sono i semi dai quali nascono nuove piante.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Le </a:t>
            </a:r>
            <a:r>
              <a:rPr lang="it-IT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foglie </a:t>
            </a: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ci danno l</a:t>
            </a:r>
            <a:r>
              <a:rPr lang="it-IT" dirty="0" smtClean="0">
                <a:ea typeface="Calibri" pitchFamily="34" charset="0"/>
                <a:cs typeface="Arial" pitchFamily="34" charset="0"/>
              </a:rPr>
              <a:t>’</a:t>
            </a: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ossigeno per respirare e producono il cibo per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</a:t>
            </a:r>
            <a:r>
              <a:rPr lang="it-IT" dirty="0" smtClean="0">
                <a:ea typeface="Calibri" pitchFamily="34" charset="0"/>
                <a:cs typeface="Arial" pitchFamily="34" charset="0"/>
              </a:rPr>
              <a:t>’</a:t>
            </a: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albero.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Il tronco </a:t>
            </a: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sostiene l</a:t>
            </a:r>
            <a:r>
              <a:rPr lang="it-IT" dirty="0" smtClean="0">
                <a:ea typeface="Calibri" pitchFamily="34" charset="0"/>
                <a:cs typeface="Arial" pitchFamily="34" charset="0"/>
              </a:rPr>
              <a:t>’</a:t>
            </a: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albero e collega le radici alle foglie.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Le radici </a:t>
            </a: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si vedono poco, ma sotto terra sono grandi come la chioma. Hanno il compito di fissare l</a:t>
            </a:r>
            <a:r>
              <a:rPr lang="it-IT" dirty="0" smtClean="0">
                <a:ea typeface="Calibri" pitchFamily="34" charset="0"/>
                <a:cs typeface="Arial" pitchFamily="34" charset="0"/>
              </a:rPr>
              <a:t>’</a:t>
            </a: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albero sul terreno e di succhiare l</a:t>
            </a:r>
            <a:r>
              <a:rPr lang="it-IT" dirty="0" smtClean="0">
                <a:ea typeface="Calibri" pitchFamily="34" charset="0"/>
                <a:cs typeface="Arial" pitchFamily="34" charset="0"/>
              </a:rPr>
              <a:t>’</a:t>
            </a: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acqua con i sali minerali (nutrimento delle piante).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331640" y="1"/>
            <a:ext cx="6912768" cy="14127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60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askerville Old Face"/>
              </a:rPr>
              <a:t>Le parti dell' albero</a:t>
            </a:r>
            <a:endParaRPr lang="it-IT" sz="60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3312368" cy="504056"/>
          </a:xfrm>
        </p:spPr>
        <p:txBody>
          <a:bodyPr/>
          <a:lstStyle/>
          <a:p>
            <a:r>
              <a:rPr lang="it-IT" dirty="0" smtClean="0">
                <a:hlinkClick r:id="rId2" action="ppaction://hlinksldjump"/>
              </a:rPr>
              <a:t>Alberi  </a:t>
            </a:r>
            <a:r>
              <a:rPr lang="it-IT" dirty="0" err="1" smtClean="0">
                <a:hlinkClick r:id="rId2" action="ppaction://hlinksldjump"/>
              </a:rPr>
              <a:t>caducifoglie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>
          <a:xfrm>
            <a:off x="4716016" y="1196752"/>
            <a:ext cx="2880321" cy="360040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>
                <a:hlinkClick r:id="rId3" action="ppaction://hlinksldjump"/>
              </a:rPr>
              <a:t>Alberi sempreverdi</a:t>
            </a:r>
            <a:endParaRPr lang="it-IT" dirty="0"/>
          </a:p>
        </p:txBody>
      </p:sp>
      <p:pic>
        <p:nvPicPr>
          <p:cNvPr id="7170" name="Picture 2" descr="http://cittadiariano.it/blog/aixes/files/2008/04/querc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72816"/>
            <a:ext cx="4032448" cy="4526283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1115616" y="6237312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400" b="1" dirty="0" smtClean="0">
                <a:latin typeface="Aharoni" pitchFamily="2" charset="-79"/>
                <a:cs typeface="Aharoni" pitchFamily="2" charset="-79"/>
              </a:rPr>
              <a:t>La quercia</a:t>
            </a:r>
            <a:endParaRPr lang="it-IT" sz="24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172" name="Picture 4" descr="http://giardino-piante-fiori.lacasagiusta.it/wp-content/img/abete-adul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772816"/>
            <a:ext cx="4308735" cy="4536504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5940152" y="6237312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it-IT" sz="2400" dirty="0" smtClean="0">
                <a:latin typeface="Aharoni" pitchFamily="2" charset="-79"/>
                <a:cs typeface="Aharoni" pitchFamily="2" charset="-79"/>
              </a:rPr>
              <a:t>L’abete</a:t>
            </a:r>
            <a:endParaRPr lang="it-IT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163266" y="260648"/>
            <a:ext cx="46197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Alberi e foglie</a:t>
            </a:r>
            <a:endParaRPr lang="it-IT" sz="6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Avanti o successivo 10">
            <a:hlinkClick r:id="rId6" action="ppaction://hlinksldjump" highlightClick="1"/>
          </p:cNvPr>
          <p:cNvSpPr/>
          <p:nvPr/>
        </p:nvSpPr>
        <p:spPr>
          <a:xfrm>
            <a:off x="3851920" y="6093296"/>
            <a:ext cx="1042416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http://www.quintocircolotv.it/festalb/img1/castagn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0"/>
            <a:ext cx="2232248" cy="2808312"/>
          </a:xfrm>
          <a:prstGeom prst="rect">
            <a:avLst/>
          </a:prstGeom>
          <a:noFill/>
        </p:spPr>
      </p:pic>
      <p:pic>
        <p:nvPicPr>
          <p:cNvPr id="1041" name="Picture 17" descr="http://www.quintocircolotv.it/festalb/img1/querc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2316093" cy="2852936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9512" y="2464679"/>
            <a:ext cx="432048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Generalit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à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albero rustico a crescita lenta e foglie decidue, a crescita lenta, diffuso in tutta l’ Europa centrale e in parte del Mediterraneo; in Italia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è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molto presente soprattutto nel nord, nei parchi e nei grandi giardini, essendo di dimensioni imponenti. Gli esemplari adulti possono raggiungere i 45-50 metri, con chioma espansa e tondeggiante.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Foglie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verdi scure e lucide sulla pagina superiore, pi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ù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chiare nella pagina inferiore; presentano 5-7 paia di lobi arrotondati ottusi, che decrescono in grandezza dall'apice all'attaccatura del picciolo.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Frutti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chiamati ghiande, sono avvolti nella parte posteriore da una cupola ruvida, legnosa; sono di colore verde, e divengono bruni a maturazione.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 rot="10800000" flipV="1">
            <a:off x="4427984" y="2492896"/>
            <a:ext cx="4252586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Generalità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pianta tipicamente mediterranea, è diffusa nelle zone temperate dell’emisfero boreale, Europa centrale e meridionale, Asia occidentale e orientale e America del nord. La corteccia dell’albero, di color bruno-giallastro, è solcata da lunghe nervature a spirale. Lo sviluppo del castagno, che è inizialmente molto lento, raggiunge il suo splendore intorno ai cinquanta anni. Può vivere oltre mille anni. </a:t>
            </a:r>
            <a:b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Foglie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è caratterizzato da foglie caduche, alterne e ovali, con nervature parallele, di color verde lucido più intenso nella parte superiore.</a:t>
            </a:r>
            <a:b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Frutti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:I suoi frutti sono ricci verdi e spinosi. In autunno si aprono e liberano da uno a tre frutti commestibili: le castagne.</a:t>
            </a:r>
            <a:b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5868144" y="0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Il castagno</a:t>
            </a:r>
            <a:endParaRPr lang="it-IT" b="1" dirty="0">
              <a:latin typeface="Arial Black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259632" y="0"/>
            <a:ext cx="1522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La quercia</a:t>
            </a:r>
            <a:endParaRPr lang="it-IT" b="1" dirty="0" smtClean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3" name="Ritorno 22">
            <a:hlinkClick r:id="rId4" action="ppaction://hlinksldjump" highlightClick="1"/>
          </p:cNvPr>
          <p:cNvSpPr/>
          <p:nvPr/>
        </p:nvSpPr>
        <p:spPr>
          <a:xfrm>
            <a:off x="8495928" y="1844824"/>
            <a:ext cx="648072" cy="6480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95536" y="3687901"/>
            <a:ext cx="856895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L'abete bianco è un albero maestoso, slanciato e longevo, e data anche la sua notevole altezza (in media 30 metri ma alcuni esemplari possono superare i 45-50 metri), è soprannominato "il principe dei boschi".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Vive ad altitudini comprese fra 400 e 1900 metri e risulta essere un albero molto longevo: può raggiungere, infatti, i seicento anni d'età.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L'abete bianco ama l'umidità, terreni freschi e profondi, tipici delle zone ombreggiate e molto piovose. La chioma, di colore verde-blu cupo si presenta a  forma conica piramidale.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491880" y="0"/>
            <a:ext cx="2406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solidFill>
                  <a:srgbClr val="292526"/>
                </a:solidFill>
                <a:latin typeface="Arial Black" pitchFamily="34" charset="0"/>
                <a:ea typeface="Calibri" pitchFamily="34" charset="0"/>
                <a:cs typeface="Georgia" pitchFamily="18" charset="0"/>
              </a:rPr>
              <a:t>Abete bianco</a:t>
            </a:r>
          </a:p>
        </p:txBody>
      </p:sp>
      <p:pic>
        <p:nvPicPr>
          <p:cNvPr id="25603" name="Picture 3" descr="caratteri Abete bian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548680"/>
            <a:ext cx="3333750" cy="3384376"/>
          </a:xfrm>
          <a:prstGeom prst="rect">
            <a:avLst/>
          </a:prstGeom>
          <a:noFill/>
        </p:spPr>
      </p:pic>
      <p:pic>
        <p:nvPicPr>
          <p:cNvPr id="25609" name="Picture 9" descr="http://www.comune.malborghetto-valbruna.ud.it/uploads/pics/abete_bian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2915816" cy="3600400"/>
          </a:xfrm>
          <a:prstGeom prst="rect">
            <a:avLst/>
          </a:prstGeom>
          <a:noFill/>
        </p:spPr>
      </p:pic>
      <p:sp>
        <p:nvSpPr>
          <p:cNvPr id="15" name="Ritorno 14">
            <a:hlinkClick r:id="rId4" action="ppaction://hlinksldjump" highlightClick="1"/>
          </p:cNvPr>
          <p:cNvSpPr/>
          <p:nvPr/>
        </p:nvSpPr>
        <p:spPr>
          <a:xfrm>
            <a:off x="8351912" y="6065912"/>
            <a:ext cx="792088" cy="7920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7920880" cy="4608512"/>
          </a:xfrm>
        </p:spPr>
      </p:pic>
      <p:sp>
        <p:nvSpPr>
          <p:cNvPr id="4" name="Rettangolo 3"/>
          <p:cNvSpPr/>
          <p:nvPr/>
        </p:nvSpPr>
        <p:spPr>
          <a:xfrm>
            <a:off x="842905" y="260648"/>
            <a:ext cx="74581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it-IT" sz="5400" b="1" cap="none" spc="0" dirty="0" smtClean="0">
                <a:ln w="24500" cmpd="dbl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Eras Bold ITC" pitchFamily="34" charset="0"/>
              </a:rPr>
              <a:t>Gli animali del bosco</a:t>
            </a:r>
            <a:endParaRPr lang="it-IT" sz="5400" b="1" cap="none" spc="0" dirty="0">
              <a:ln w="24500" cmpd="dbl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7" name="Filmato 6">
            <a:hlinkClick r:id="" action="ppaction://noaction" highlightClick="1"/>
          </p:cNvPr>
          <p:cNvSpPr/>
          <p:nvPr/>
        </p:nvSpPr>
        <p:spPr>
          <a:xfrm>
            <a:off x="683568" y="6093296"/>
            <a:ext cx="45719" cy="45719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ilmato 7">
            <a:hlinkClick r:id="" action="ppaction://hlinkshowjump?jump=nextslide" highlightClick="1"/>
          </p:cNvPr>
          <p:cNvSpPr/>
          <p:nvPr/>
        </p:nvSpPr>
        <p:spPr>
          <a:xfrm>
            <a:off x="395536" y="6021288"/>
            <a:ext cx="1008112" cy="57606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NiMALi DEL BOSCO - MAMMiFERi - iSTRiCE 01 (Histrix cristata)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4063" y="333375"/>
            <a:ext cx="7777162" cy="583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Personalizzato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</TotalTime>
  <Words>740</Words>
  <Application>Microsoft Office PowerPoint</Application>
  <PresentationFormat>Presentazione su schermo (4:3)</PresentationFormat>
  <Paragraphs>76</Paragraphs>
  <Slides>13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Istituto Comprensivo San Cesareo Scuola Primaria </vt:lpstr>
      <vt:lpstr>     </vt:lpstr>
      <vt:lpstr> 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Comprensivo San Cesareo Scuola Primaria</dc:title>
  <dc:creator>Lucia Stirpe</dc:creator>
  <cp:lastModifiedBy>Lucia Stirpe</cp:lastModifiedBy>
  <cp:revision>100</cp:revision>
  <dcterms:created xsi:type="dcterms:W3CDTF">2011-04-11T13:17:50Z</dcterms:created>
  <dcterms:modified xsi:type="dcterms:W3CDTF">2013-07-31T16:59:21Z</dcterms:modified>
</cp:coreProperties>
</file>